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432" userDrawn="1">
          <p15:clr>
            <a:srgbClr val="A4A3A4"/>
          </p15:clr>
        </p15:guide>
        <p15:guide id="6" orient="horz" pos="2880" userDrawn="1">
          <p15:clr>
            <a:srgbClr val="A4A3A4"/>
          </p15:clr>
        </p15:guide>
        <p15:guide id="7" pos="4752" userDrawn="1">
          <p15:clr>
            <a:srgbClr val="A4A3A4"/>
          </p15:clr>
        </p15:guide>
        <p15:guide id="8"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3" d="100"/>
          <a:sy n="33" d="100"/>
        </p:scale>
        <p:origin x="-30" y="-1038"/>
      </p:cViewPr>
      <p:guideLst>
        <p:guide pos="576"/>
        <p:guide pos="27072"/>
        <p:guide orient="horz" pos="576"/>
        <p:guide orient="horz" pos="18432"/>
        <p:guide orient="horz" pos="2880"/>
        <p:guide pos="4752"/>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p:cNvSpPr/>
          <p:nvPr/>
        </p:nvSpPr>
        <p:spPr>
          <a:xfrm>
            <a:off x="914400" y="13459702"/>
            <a:ext cx="27527825" cy="158011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p:cNvSpPr/>
          <p:nvPr/>
        </p:nvSpPr>
        <p:spPr>
          <a:xfrm>
            <a:off x="29718000" y="5735537"/>
            <a:ext cx="13258800" cy="235252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TextBox 61"/>
          <p:cNvSpPr txBox="1"/>
          <p:nvPr/>
        </p:nvSpPr>
        <p:spPr>
          <a:xfrm>
            <a:off x="29968949" y="6777768"/>
            <a:ext cx="8207251" cy="87322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endParaRPr lang="en-US" sz="3600" dirty="0"/>
          </a:p>
        </p:txBody>
      </p:sp>
      <p:sp>
        <p:nvSpPr>
          <p:cNvPr id="50" name="Rectangle 49"/>
          <p:cNvSpPr/>
          <p:nvPr/>
        </p:nvSpPr>
        <p:spPr>
          <a:xfrm>
            <a:off x="914400" y="5351334"/>
            <a:ext cx="13258801" cy="667110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sp>
        <p:nvSpPr>
          <p:cNvPr id="58" name="TextBox 57"/>
          <p:cNvSpPr txBox="1"/>
          <p:nvPr/>
        </p:nvSpPr>
        <p:spPr>
          <a:xfrm>
            <a:off x="36401937" y="16185951"/>
            <a:ext cx="6272935" cy="4133680"/>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946600" y="16185951"/>
            <a:ext cx="6198030" cy="4133680"/>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Theo Hill</a:t>
            </a: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9034" y="14218069"/>
            <a:ext cx="5027653" cy="508205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62571" y="14218069"/>
            <a:ext cx="5022765" cy="507391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401" y="12458158"/>
            <a:ext cx="27527824"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9" name="Rounded Rectangle 58"/>
          <p:cNvSpPr/>
          <p:nvPr/>
        </p:nvSpPr>
        <p:spPr>
          <a:xfrm>
            <a:off x="29718000"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371600" y="6418349"/>
            <a:ext cx="12344400" cy="18112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Oregon Small Satellite Project. “</a:t>
            </a:r>
            <a:r>
              <a:rPr lang="en-US" sz="3600" dirty="0" err="1"/>
              <a:t>OreSat</a:t>
            </a:r>
            <a:r>
              <a:rPr lang="en-US" sz="3600" dirty="0"/>
              <a:t>” is a CubeSat form-factor nanosatellite designed for a low-earth orbit of 400 km.</a:t>
            </a:r>
            <a:br>
              <a:rPr lang="en-US" sz="3600" dirty="0"/>
            </a:br>
            <a:endParaRPr lang="en-US" sz="3600" dirty="0"/>
          </a:p>
        </p:txBody>
      </p:sp>
      <p:sp>
        <p:nvSpPr>
          <p:cNvPr id="61" name="TextBox 60"/>
          <p:cNvSpPr txBox="1"/>
          <p:nvPr/>
        </p:nvSpPr>
        <p:spPr>
          <a:xfrm>
            <a:off x="1371600" y="8704349"/>
            <a:ext cx="12344400" cy="28018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command, control, and communication (C3) system to control the satellite. The C3 system must communicate to the ground over 1,400 km (at acquisition of signal) at low data rates (9600 bps) while monitoring and controlling the power system of the satellite. </a:t>
            </a:r>
          </a:p>
          <a:p>
            <a:pPr>
              <a:spcBef>
                <a:spcPts val="1500"/>
              </a:spcBef>
            </a:pPr>
            <a:endParaRPr lang="en-US" sz="3600" dirty="0"/>
          </a:p>
          <a:p>
            <a:pPr>
              <a:spcBef>
                <a:spcPts val="1500"/>
              </a:spcBef>
            </a:pPr>
            <a:endParaRPr lang="en-US" sz="3600" dirty="0"/>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5483" y="20116800"/>
            <a:ext cx="11212491" cy="8664198"/>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90198" y="20136749"/>
            <a:ext cx="12801600" cy="8644249"/>
          </a:xfrm>
          <a:prstGeom prst="rect">
            <a:avLst/>
          </a:prstGeom>
          <a:ln>
            <a:noFill/>
          </a:ln>
          <a:effectLst>
            <a:outerShdw blurRad="292100" dist="139700" dir="2700000" algn="tl" rotWithShape="0">
              <a:srgbClr val="333333">
                <a:alpha val="65000"/>
              </a:srgbClr>
            </a:outerShdw>
          </a:effectLst>
        </p:spPr>
      </p:pic>
      <p:sp>
        <p:nvSpPr>
          <p:cNvPr id="67" name="Rectangle 66"/>
          <p:cNvSpPr/>
          <p:nvPr/>
        </p:nvSpPr>
        <p:spPr>
          <a:xfrm>
            <a:off x="18754344" y="20650200"/>
            <a:ext cx="8019288" cy="8074152"/>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4992624" y="20650200"/>
            <a:ext cx="13761719" cy="917965"/>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992624" y="25184912"/>
            <a:ext cx="13761719" cy="353944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Completed boards for the LGR (left) and the SC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HARDWAREY (left)</a:t>
            </a:r>
          </a:p>
          <a:p>
            <a:pPr algn="ctr"/>
            <a:r>
              <a:rPr lang="en-US" sz="3600" dirty="0"/>
              <a:t>Picture of MEMBERS OF TEAM performing a 10km communications test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3163824" y="21568165"/>
            <a:ext cx="1828800" cy="3616747"/>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46600" y="16159173"/>
            <a:ext cx="6193174" cy="4160458"/>
          </a:xfrm>
          <a:prstGeom prst="rect">
            <a:avLst/>
          </a:prstGeom>
        </p:spPr>
      </p:pic>
      <p:sp>
        <p:nvSpPr>
          <p:cNvPr id="81" name="TextBox 80"/>
          <p:cNvSpPr txBox="1"/>
          <p:nvPr/>
        </p:nvSpPr>
        <p:spPr>
          <a:xfrm>
            <a:off x="1265483" y="16383000"/>
            <a:ext cx="12344400" cy="3392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We split our design into two parts, the Low-Gain Radio (LGR) which handles communication and the System Controller (SC) which is in charge of command and control for the module. . The SC speaks UART and I2C to all the modules and can reset them individually. Even the power system can be turned off in case radiation causes a transistor to switch in a super bad way.</a:t>
            </a:r>
          </a:p>
          <a:p>
            <a:pPr>
              <a:spcBef>
                <a:spcPts val="1500"/>
              </a:spcBef>
            </a:pPr>
            <a:endParaRPr lang="en-US" sz="3600" dirty="0"/>
          </a:p>
          <a:p>
            <a:pPr>
              <a:spcBef>
                <a:spcPts val="1500"/>
              </a:spcBef>
            </a:pPr>
            <a:endParaRPr lang="en-US" sz="3600" dirty="0"/>
          </a:p>
          <a:p>
            <a:pPr>
              <a:spcBef>
                <a:spcPts val="1500"/>
              </a:spcBef>
            </a:pPr>
            <a:endParaRPr lang="en-US" sz="3600" dirty="0"/>
          </a:p>
          <a:p>
            <a:pPr>
              <a:spcBef>
                <a:spcPts val="1500"/>
              </a:spcBef>
            </a:pPr>
            <a:endParaRPr lang="en-US" sz="3600" dirty="0"/>
          </a:p>
        </p:txBody>
      </p:sp>
      <p:sp>
        <p:nvSpPr>
          <p:cNvPr id="82" name="TextBox 81"/>
          <p:cNvSpPr txBox="1"/>
          <p:nvPr/>
        </p:nvSpPr>
        <p:spPr>
          <a:xfrm>
            <a:off x="1265483" y="14218069"/>
            <a:ext cx="12352468" cy="194110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Our design covers two of the many modules in </a:t>
            </a:r>
            <a:r>
              <a:rPr lang="en-US" sz="3600" dirty="0" err="1"/>
              <a:t>OreSat</a:t>
            </a:r>
            <a:endParaRPr lang="en-US" sz="3600" dirty="0"/>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02725" y="4572000"/>
            <a:ext cx="13208370" cy="7368556"/>
          </a:xfrm>
          <a:prstGeom prst="rect">
            <a:avLst/>
          </a:prstGeom>
          <a:ln>
            <a:noFill/>
          </a:ln>
          <a:effectLst>
            <a:outerShdw blurRad="292100" dist="139700" dir="2700000" algn="tl" rotWithShape="0">
              <a:srgbClr val="333333">
                <a:alpha val="65000"/>
              </a:srgbClr>
            </a:outerShdw>
          </a:effectLst>
        </p:spPr>
      </p:pic>
      <p:sp>
        <p:nvSpPr>
          <p:cNvPr id="86" name="TextBox 85"/>
          <p:cNvSpPr txBox="1"/>
          <p:nvPr/>
        </p:nvSpPr>
        <p:spPr>
          <a:xfrm>
            <a:off x="24641307" y="14619984"/>
            <a:ext cx="3450491" cy="427008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The boards need to be cut in order to fit properly.</a:t>
            </a:r>
          </a:p>
          <a:p>
            <a:pPr algn="ctr"/>
            <a:endParaRPr lang="en-US" sz="3600" dirty="0"/>
          </a:p>
          <a:p>
            <a:pPr algn="ctr"/>
            <a:r>
              <a:rPr lang="en-US" sz="3600" dirty="0"/>
              <a:t>The layout of the LGR (left) and the SC (right)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TotalTime>
  <Words>308</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124</cp:revision>
  <dcterms:created xsi:type="dcterms:W3CDTF">2008-12-19T19:08:39Z</dcterms:created>
  <dcterms:modified xsi:type="dcterms:W3CDTF">2016-05-25T03:52:15Z</dcterms:modified>
</cp:coreProperties>
</file>